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0FCE-B34A-4295-A5CC-3B68745E92A0}" type="datetimeFigureOut">
              <a:rPr lang="es-ES" smtClean="0"/>
              <a:t>11/06/2019</a:t>
            </a:fld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192449-5590-4CB4-9331-993C4B04D6C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0FCE-B34A-4295-A5CC-3B68745E92A0}" type="datetimeFigureOut">
              <a:rPr lang="es-ES" smtClean="0"/>
              <a:t>11/06/2019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2449-5590-4CB4-9331-993C4B04D6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0FCE-B34A-4295-A5CC-3B68745E92A0}" type="datetimeFigureOut">
              <a:rPr lang="es-ES" smtClean="0"/>
              <a:t>11/06/2019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2449-5590-4CB4-9331-993C4B04D6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0FCE-B34A-4295-A5CC-3B68745E92A0}" type="datetimeFigureOut">
              <a:rPr lang="es-ES" smtClean="0"/>
              <a:t>11/06/2019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2449-5590-4CB4-9331-993C4B04D6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0FCE-B34A-4295-A5CC-3B68745E92A0}" type="datetimeFigureOut">
              <a:rPr lang="es-ES" smtClean="0"/>
              <a:t>11/06/2019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2449-5590-4CB4-9331-993C4B04D6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0FCE-B34A-4295-A5CC-3B68745E92A0}" type="datetimeFigureOut">
              <a:rPr lang="es-ES" smtClean="0"/>
              <a:t>11/06/2019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2449-5590-4CB4-9331-993C4B04D6C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0FCE-B34A-4295-A5CC-3B68745E92A0}" type="datetimeFigureOut">
              <a:rPr lang="es-ES" smtClean="0"/>
              <a:t>11/06/2019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2449-5590-4CB4-9331-993C4B04D6C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0FCE-B34A-4295-A5CC-3B68745E92A0}" type="datetimeFigureOut">
              <a:rPr lang="es-ES" smtClean="0"/>
              <a:t>11/06/2019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2449-5590-4CB4-9331-993C4B04D6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0FCE-B34A-4295-A5CC-3B68745E92A0}" type="datetimeFigureOut">
              <a:rPr lang="es-ES" smtClean="0"/>
              <a:t>11/06/2019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2449-5590-4CB4-9331-993C4B04D6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0FCE-B34A-4295-A5CC-3B68745E92A0}" type="datetimeFigureOut">
              <a:rPr lang="es-ES" smtClean="0"/>
              <a:t>11/06/2019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2449-5590-4CB4-9331-993C4B04D6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0FCE-B34A-4295-A5CC-3B68745E92A0}" type="datetimeFigureOut">
              <a:rPr lang="es-ES" smtClean="0"/>
              <a:t>11/06/2019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2449-5590-4CB4-9331-993C4B04D6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7E80FCE-B34A-4295-A5CC-3B68745E92A0}" type="datetimeFigureOut">
              <a:rPr lang="es-ES" smtClean="0"/>
              <a:t>11/06/2019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0192449-5590-4CB4-9331-993C4B04D6CC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Presentación guía sobre la ACTUALIZACIÓN DE LAS CIEN  REGLAS DE BRASILIA   versión aprobada en la XIX CJI San Francisco de Quito (Ecuador), abril 2018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/>
              <a:t>CRITERIOS METODOLÓGICOS</a:t>
            </a:r>
            <a:endParaRPr lang="es-ES" dirty="0"/>
          </a:p>
          <a:p>
            <a:r>
              <a:rPr lang="es-ES" dirty="0" smtClean="0"/>
              <a:t>Juan Martínez Moya. Coordinador de la Comisión de Seguimiento de las Cien Reglas de Brasilia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52730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2400" dirty="0" smtClean="0"/>
              <a:t>AMPLIACIÓN DE DERECHOS EN MATERIA DE TRATAMIENTO DE DISCAPACIDAD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b="1" dirty="0"/>
              <a:t>(8) </a:t>
            </a:r>
            <a:r>
              <a:rPr lang="es-ES" dirty="0">
                <a:solidFill>
                  <a:srgbClr val="FF0000"/>
                </a:solidFill>
              </a:rPr>
              <a:t>Se establecerán </a:t>
            </a:r>
            <a:r>
              <a:rPr lang="es-ES" dirty="0"/>
              <a:t>las condiciones necesarias </a:t>
            </a:r>
            <a:r>
              <a:rPr lang="es-ES" dirty="0">
                <a:solidFill>
                  <a:srgbClr val="FF0000"/>
                </a:solidFill>
              </a:rPr>
              <a:t>de accesibilidad </a:t>
            </a:r>
            <a:r>
              <a:rPr lang="es-ES" dirty="0"/>
              <a:t>para garantizar </a:t>
            </a:r>
            <a:r>
              <a:rPr lang="es-ES" dirty="0">
                <a:solidFill>
                  <a:srgbClr val="FF0000"/>
                </a:solidFill>
              </a:rPr>
              <a:t>el acceso a la justicia </a:t>
            </a:r>
            <a:r>
              <a:rPr lang="es-ES" dirty="0"/>
              <a:t>de las personas con discapacidad, incluyendo aquellas medidas conducentes a utilizar todos los servicios judiciales requeridos y disponer de todos los recursos que garanticen </a:t>
            </a:r>
            <a:r>
              <a:rPr lang="es-ES" dirty="0">
                <a:solidFill>
                  <a:srgbClr val="FF0000"/>
                </a:solidFill>
              </a:rPr>
              <a:t>igualdad trato, reconocimiento como persona ante la ley, respeto de su autonomía, capacidad de actuar</a:t>
            </a:r>
            <a:r>
              <a:rPr lang="es-ES" dirty="0"/>
              <a:t>, seguridad, movilidad, comodidad, comprensión, privacidad y comunicación, </a:t>
            </a:r>
            <a:r>
              <a:rPr lang="es-ES" dirty="0">
                <a:solidFill>
                  <a:srgbClr val="FF0000"/>
                </a:solidFill>
              </a:rPr>
              <a:t>sea ésta a través de cualquier medio tecnológico que requiera, atendiendo la brecha digital y cultural. </a:t>
            </a:r>
          </a:p>
          <a:p>
            <a:pPr algn="just"/>
            <a:r>
              <a:rPr lang="es-ES" dirty="0">
                <a:solidFill>
                  <a:srgbClr val="FF0000"/>
                </a:solidFill>
              </a:rPr>
              <a:t>Se promoverá en los Poderes Judiciales la inclusión laboral de las personas con discapacidad.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9594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2400" dirty="0" smtClean="0"/>
              <a:t>INCLUSIÓN DE FACTOR DE VULNERABILIDAD EL IDIOMA EN PUEBLOS INDÍGENAS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CR" dirty="0"/>
              <a:t>(9) Las personas integrantes de las comunidades indígenas pueden encontrarse en condición de vulnerabilidad cuando ejercitan sus derechos ante el sistema de justicia estatal. Se promoverán las condiciones destinadas a posibilitar que las personas y los pueblos indígenas puedan ejercitar con plenitud tales derechos ante el sistema de justicia, sin discriminación alguna que pueda fundarse en su origen, identidad indígena o su condición económica. Los poderes judiciales asegurarán que el trato que reciban por parte de los sistemas de justicia estatal sea respetuoso con su dignidad, </a:t>
            </a:r>
            <a:r>
              <a:rPr lang="es-CR" dirty="0">
                <a:solidFill>
                  <a:srgbClr val="FF0000"/>
                </a:solidFill>
              </a:rPr>
              <a:t>idioma</a:t>
            </a:r>
            <a:r>
              <a:rPr lang="es-CR" dirty="0"/>
              <a:t> y tradiciones culturales.</a:t>
            </a:r>
            <a:endParaRPr lang="es-ES" dirty="0"/>
          </a:p>
          <a:p>
            <a:pPr algn="just"/>
            <a:r>
              <a:rPr lang="es-ES" dirty="0"/>
              <a:t>Párrafo 2º regla (9) Todo ello sin perjuicio de lo dispuesto en la Regla 48 sobre las formas </a:t>
            </a:r>
            <a:r>
              <a:rPr lang="es-ES" dirty="0">
                <a:solidFill>
                  <a:srgbClr val="FF0000"/>
                </a:solidFill>
              </a:rPr>
              <a:t>alternativas y restaurativas </a:t>
            </a:r>
            <a:r>
              <a:rPr lang="es-ES" dirty="0"/>
              <a:t>de resolución de conflictos propios de los pueblos indígenas, propiciando su armonización con </a:t>
            </a:r>
            <a:r>
              <a:rPr lang="es-ES" dirty="0">
                <a:solidFill>
                  <a:srgbClr val="FF0000"/>
                </a:solidFill>
              </a:rPr>
              <a:t>los sistemas </a:t>
            </a:r>
            <a:r>
              <a:rPr lang="es-ES" dirty="0"/>
              <a:t>de administración de justicia estatal.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459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sz="2400" dirty="0" smtClean="0"/>
              <a:t>BENEFICIARIOS DE LAS REGLAS : PERSONAS AFRODESCENDIENTES Y DIVERSIDADES ÉTNICAS Y CULTURALES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(9) </a:t>
            </a:r>
            <a:r>
              <a:rPr lang="es-ES" dirty="0" smtClean="0">
                <a:solidFill>
                  <a:srgbClr val="FF0000"/>
                </a:solidFill>
              </a:rPr>
              <a:t>Se </a:t>
            </a:r>
            <a:r>
              <a:rPr lang="es-ES" dirty="0">
                <a:solidFill>
                  <a:srgbClr val="FF0000"/>
                </a:solidFill>
              </a:rPr>
              <a:t>entenderá que existe discriminación hacia  las personas afrodescendientes o pertenecientes a otras diversidades étnicas y culturales cuando se produzcan situaciones de exclusión, restricción o preferencia basada en motivos de raza, color, linaje u origen nacional,  étnico o cultural que anulen o menoscaben el reconocimiento, goce o ejercicio, en condiciones de igualdad, de los derechos humanos y libertades fundamentales en las esferas política, económica, social, cultural o en cualquier otro ámbito de la vida pública.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212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2400" dirty="0" smtClean="0"/>
              <a:t>CONCEPTO AMPLIO DE VÍCTIMA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ES" dirty="0"/>
              <a:t>(10) A los efectos de estas Reglas, se considera víctima en sentido amplio toda persona física  o grupo de personas </a:t>
            </a:r>
            <a:r>
              <a:rPr lang="es-ES" dirty="0">
                <a:solidFill>
                  <a:srgbClr val="FF0000"/>
                </a:solidFill>
              </a:rPr>
              <a:t>que</a:t>
            </a:r>
            <a:r>
              <a:rPr lang="es-ES" dirty="0"/>
              <a:t> hayan sufrido un daño ocasionado por una infracción del ordenamiento jurídico, incluido tanto la lesión física o psíquica, </a:t>
            </a:r>
            <a:r>
              <a:rPr lang="es-ES" dirty="0">
                <a:solidFill>
                  <a:srgbClr val="FF0000"/>
                </a:solidFill>
              </a:rPr>
              <a:t>daños emocionales, sufrimiento moral </a:t>
            </a:r>
            <a:r>
              <a:rPr lang="es-ES" dirty="0"/>
              <a:t>y el perjuicio económico</a:t>
            </a:r>
            <a:r>
              <a:rPr lang="es-ES" dirty="0" smtClean="0"/>
              <a:t>.</a:t>
            </a:r>
          </a:p>
          <a:p>
            <a:pPr marL="45720" indent="0" algn="just">
              <a:buNone/>
            </a:pPr>
            <a:endParaRPr lang="es-ES" dirty="0" smtClean="0"/>
          </a:p>
          <a:p>
            <a:pPr algn="just"/>
            <a:r>
              <a:rPr lang="es-ES" dirty="0"/>
              <a:t>(11) Se considera en condición de vulnerabilidad aquella víctima que por el resultado de la infracción del ordenamiento jurídico tenga una relevante limitación para </a:t>
            </a:r>
            <a:r>
              <a:rPr lang="es-ES" dirty="0">
                <a:solidFill>
                  <a:srgbClr val="FF0000"/>
                </a:solidFill>
              </a:rPr>
              <a:t>prevenir</a:t>
            </a:r>
            <a:r>
              <a:rPr lang="es-ES" dirty="0"/>
              <a:t>,  evitar o mitigar los daños y perjuicios derivados de dicha infracción o de su contacto con el sistema de justicia, o para afrontar los riesgos de sufrir una nueva victimización. La vulnerabilidad puede proceder de sus propias características personales o bien de las circunstancias de la infracción. Especial consideración por su doble condición de vulnerabilidad  merecen a estos efectos, entre otras víctimas, </a:t>
            </a:r>
            <a:r>
              <a:rPr lang="es-ES" dirty="0">
                <a:solidFill>
                  <a:srgbClr val="FF0000"/>
                </a:solidFill>
              </a:rPr>
              <a:t>las personas enunciadas en la Regla 3ª párrafo segundo.</a:t>
            </a:r>
          </a:p>
          <a:p>
            <a:pPr algn="just"/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126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2400" dirty="0" smtClean="0"/>
              <a:t>ACTUALIZACIÓN DE ESTILO Y LENGUAJE MÁS DIRECTO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s-ES" sz="4900" dirty="0" smtClean="0"/>
              <a:t> </a:t>
            </a:r>
            <a:r>
              <a:rPr lang="es-CR" sz="4900" dirty="0" smtClean="0"/>
              <a:t>(12) Se alentará la adopción de </a:t>
            </a:r>
            <a:r>
              <a:rPr lang="es-CR" sz="4900" dirty="0" smtClean="0">
                <a:solidFill>
                  <a:srgbClr val="FF0000"/>
                </a:solidFill>
              </a:rPr>
              <a:t>medidas que resulten adecuadas para mitigar los efectos negativos de la infracción del ordenamiento jurídico </a:t>
            </a:r>
            <a:r>
              <a:rPr lang="es-CR" sz="4900" dirty="0" smtClean="0"/>
              <a:t>(victimización primaria).</a:t>
            </a:r>
            <a:endParaRPr lang="es-ES" sz="4900" dirty="0" smtClean="0"/>
          </a:p>
          <a:p>
            <a:r>
              <a:rPr lang="es-CR" sz="4900" dirty="0" smtClean="0"/>
              <a:t> </a:t>
            </a:r>
            <a:endParaRPr lang="es-ES" sz="4900" dirty="0" smtClean="0"/>
          </a:p>
          <a:p>
            <a:r>
              <a:rPr lang="es-CR" sz="4900" dirty="0" smtClean="0"/>
              <a:t>Se procurará que el daño sufrido por la víctima del delito no se vea incrementado como consecuencia de su contacto con el sistema de justicia (victimización secundaria).</a:t>
            </a:r>
            <a:endParaRPr lang="es-ES" sz="4900" dirty="0" smtClean="0"/>
          </a:p>
          <a:p>
            <a:r>
              <a:rPr lang="es-CR" sz="4900" dirty="0" smtClean="0"/>
              <a:t> </a:t>
            </a:r>
            <a:endParaRPr lang="es-ES" sz="4900" dirty="0" smtClean="0"/>
          </a:p>
          <a:p>
            <a:r>
              <a:rPr lang="es-CR" sz="4900" dirty="0" smtClean="0">
                <a:solidFill>
                  <a:srgbClr val="FF0000"/>
                </a:solidFill>
              </a:rPr>
              <a:t>Se procurará garantizar, en todas las fases de un procedimiento penal, la protección de la integridad física y psicológica de las víctimas, sobre todo a favor de aquellas que corran riesgo de intimidación, de represalias o de victimización reiterada o repetida (una misma persona es víctima de más de una infracción penal durante un periodo de tiempo).  También podrá resultar necesario otorgar una protección particular a aquellas víctimas que van a prestar testimonio en el proceso judicial. Se prestará una especial atención en los casos de violencia intrafamiliar, así como en los momentos en que sea puesta en libertad la persona a la que se le atribuye la comisión del delito.</a:t>
            </a:r>
            <a:endParaRPr lang="es-ES" sz="4900" dirty="0" smtClean="0">
              <a:solidFill>
                <a:srgbClr val="FF0000"/>
              </a:solidFill>
            </a:endParaRPr>
          </a:p>
          <a:p>
            <a:pPr algn="just"/>
            <a:endParaRPr lang="es-E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38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2400" dirty="0" smtClean="0"/>
              <a:t>TRABAJADORES MIGRANTES Y CLARIDAD EN LA DEFENSA DE SU ACCESO A LA JUSTICIA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/>
              <a:t>(13)El  desplazamiento  de  una  persona  fuera del  territorio  del  Estado  de  su  nacionalidad puede constituir una causa de vulnerabilidad, especialmente </a:t>
            </a:r>
            <a:r>
              <a:rPr lang="es-ES" dirty="0">
                <a:solidFill>
                  <a:srgbClr val="FF0000"/>
                </a:solidFill>
              </a:rPr>
              <a:t>para aquellas personas en condición migratoria irregular, es decir, que no cuenten con documentos de identificación y/o permiso de permanencia en el país de recepción o estos se encuentren vencidos. </a:t>
            </a:r>
          </a:p>
          <a:p>
            <a:pPr algn="just"/>
            <a:r>
              <a:rPr lang="es-ES" dirty="0"/>
              <a:t>Se considera </a:t>
            </a:r>
            <a:r>
              <a:rPr lang="es-ES" dirty="0">
                <a:solidFill>
                  <a:srgbClr val="FF0000"/>
                </a:solidFill>
              </a:rPr>
              <a:t>persona trabajadora migrante </a:t>
            </a:r>
            <a:r>
              <a:rPr lang="es-ES" dirty="0"/>
              <a:t>a quien vaya a realizar, realice o haya realizado una actividad remunerada en un estado del que no es nacional. </a:t>
            </a:r>
            <a:r>
              <a:rPr lang="es-ES" dirty="0">
                <a:solidFill>
                  <a:srgbClr val="FF0000"/>
                </a:solidFill>
              </a:rPr>
              <a:t>La condición migratoria de una persona no puede ser un obstáculo en el acceso a la justicia para la defensa de sus derechos.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744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2400" dirty="0" smtClean="0"/>
              <a:t>CLARIFICACIÓN DEL CONCEPTO DE DESPLAZAMIENTO INTERNO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ES" dirty="0"/>
              <a:t>(14) </a:t>
            </a:r>
            <a:r>
              <a:rPr lang="es-ES" dirty="0">
                <a:solidFill>
                  <a:srgbClr val="FF0000"/>
                </a:solidFill>
              </a:rPr>
              <a:t>También</a:t>
            </a:r>
            <a:r>
              <a:rPr lang="es-ES" dirty="0"/>
              <a:t> pueden encontrarse en condición de vulnerabilidad </a:t>
            </a:r>
            <a:r>
              <a:rPr lang="es-ES" dirty="0">
                <a:solidFill>
                  <a:srgbClr val="FF0000"/>
                </a:solidFill>
              </a:rPr>
              <a:t>quienes han tenido que desplazarse internamente, </a:t>
            </a:r>
            <a:r>
              <a:rPr lang="es-ES" b="1" dirty="0">
                <a:solidFill>
                  <a:srgbClr val="FF0000"/>
                </a:solidFill>
              </a:rPr>
              <a:t>es </a:t>
            </a:r>
            <a:r>
              <a:rPr lang="es-ES" dirty="0">
                <a:solidFill>
                  <a:srgbClr val="FF0000"/>
                </a:solidFill>
              </a:rPr>
              <a:t>decir sin cruzar una frontera estatal internacionalmente reconocida. Comprende </a:t>
            </a:r>
            <a:r>
              <a:rPr lang="es-ES" dirty="0"/>
              <a:t>a personas o grupos de personas se ven forzadas u obligadas a escapar, huir de su hogar o lugar de residencia habitual, en particular como resultado o para evitar los efectos de un conflicto armado, de situaciones de violencia generalizada, de violaciones de los derechos humanos; </a:t>
            </a:r>
            <a:r>
              <a:rPr lang="es-ES" dirty="0">
                <a:solidFill>
                  <a:srgbClr val="FF0000"/>
                </a:solidFill>
              </a:rPr>
              <a:t>asimismo, de situaciones de riesgo, provocadas por catástrofes naturales, cambio climático o por el propio ser humano, en cuyo caso se denominan personas damnificadas</a:t>
            </a:r>
            <a:r>
              <a:rPr lang="es-ES" dirty="0" smtClean="0">
                <a:solidFill>
                  <a:srgbClr val="FF0000"/>
                </a:solidFill>
              </a:rPr>
              <a:t>.</a:t>
            </a:r>
          </a:p>
          <a:p>
            <a:pPr marL="45720" indent="0" algn="just">
              <a:buNone/>
            </a:pPr>
            <a:endParaRPr lang="es-ES" dirty="0"/>
          </a:p>
          <a:p>
            <a:pPr algn="just"/>
            <a:r>
              <a:rPr lang="es-ES" dirty="0"/>
              <a:t>(15) La pobreza constituye una causa de exclusión social, tanto en el plano económico como en los planos social y cultural, y supone un serio obstáculo para el acceso a la justicia especialmente en aquellas personas en las que también concurre alguna otra causa de vulnerabilidad.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506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2400" dirty="0" smtClean="0"/>
              <a:t>CONCRECIÓN DE MEDIDAS QUE FACILITEN EL ACCESO A LA JUSTICIA EN CASOS DE POBREZA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R" dirty="0"/>
              <a:t>(16) Se promoverá la cultura o alfabetización jurídica de las personas en situación de pobreza, así como las condiciones para mejorar su efectivo acceso al sistema de justicia. Se  podrán proponer, entre otras,  medidas destinadas a </a:t>
            </a:r>
            <a:r>
              <a:rPr lang="es-CR" dirty="0">
                <a:solidFill>
                  <a:srgbClr val="FF0000"/>
                </a:solidFill>
              </a:rPr>
              <a:t>la asignación de ayudas económicas para cubrir costos de desplazamiento, hospedaje y alimentación, a aquellas encaminadas a lograr la  comprensión del objeto y alcance de las actuaciones judiciales  y las destinadas a establecer un sistema de  asistencia jurídica gratuita.</a:t>
            </a:r>
            <a:endParaRPr lang="es-ES" dirty="0">
              <a:solidFill>
                <a:srgbClr val="FF0000"/>
              </a:solidFill>
            </a:endParaRPr>
          </a:p>
          <a:p>
            <a:r>
              <a:rPr lang="es-ES_tradnl" dirty="0" smtClean="0"/>
              <a:t> REGLAS 17 Y 18 SE CONSERVAN EN SU INTEGRIDAD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740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2400" dirty="0" smtClean="0"/>
              <a:t>REDEFINICIÓN DEL CONCEPTO DE VIOLENCIA CONTRA LA MUJER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(19) Se considera violencia contra la mujer cualquier acción o </a:t>
            </a:r>
            <a:r>
              <a:rPr lang="es-ES" dirty="0">
                <a:solidFill>
                  <a:srgbClr val="FF0000"/>
                </a:solidFill>
              </a:rPr>
              <a:t>conducta basada en la pertenencia al sexo femenino que tenga o pueda tener como resultado la muerte,  un daño o sufrimiento físico, sexual, psicológico o afectación patrimonial  a  la mujer, así como las amenazas de tales actos, la coacción o la privación arbitraria de la libertad, tanto en el ámbito público como en el privado. 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2921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sz="2400" dirty="0" smtClean="0"/>
              <a:t>MEDIDAS NECESARIAS PARA ELIMINAR LA DISCRIMINACIÓN CONTRA LA MUJER EN EL ACCESO AL SISTEMA DE JUSTICIA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/>
              <a:t>(20) </a:t>
            </a:r>
            <a:r>
              <a:rPr lang="es-ES" dirty="0">
                <a:solidFill>
                  <a:srgbClr val="FF0000"/>
                </a:solidFill>
              </a:rPr>
              <a:t>El concepto de violencia contra la mujer comprenderá la violencia doméstica, las prácticas tradicionales nocivas para la mujer, incluida la mutilación genital femenina y el matrimonio forzado, así como cualquier acción o conducta que menoscabe la dignidad de la mujer.  </a:t>
            </a:r>
            <a:r>
              <a:rPr lang="es-ES" dirty="0"/>
              <a:t>Se impulsarán las medidas necesarias para eliminar la discriminación contra la mujer en el acceso al sistema de justicia.</a:t>
            </a:r>
          </a:p>
          <a:p>
            <a:pPr marL="45720" indent="0">
              <a:buNone/>
            </a:pPr>
            <a:endParaRPr lang="es-ES" dirty="0"/>
          </a:p>
          <a:p>
            <a:r>
              <a:rPr lang="es-ES" dirty="0"/>
              <a:t>(20. Párrafo segundo) </a:t>
            </a:r>
            <a:r>
              <a:rPr lang="es-ES" dirty="0">
                <a:solidFill>
                  <a:srgbClr val="FF0000"/>
                </a:solidFill>
              </a:rPr>
              <a:t>Son causas de vulneración de acceso a la justicia las acciones o conductas discriminatorias hacia las personas por motivo  de su orientación o identidad sexual, o por razones de género. </a:t>
            </a:r>
            <a:endParaRPr lang="es-ES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s-ES" dirty="0">
              <a:solidFill>
                <a:srgbClr val="FF0000"/>
              </a:solidFill>
            </a:endParaRPr>
          </a:p>
          <a:p>
            <a:r>
              <a:rPr lang="es-ES_tradnl" dirty="0" smtClean="0">
                <a:solidFill>
                  <a:schemeClr val="bg1"/>
                </a:solidFill>
              </a:rPr>
              <a:t>REGLAS 21 A 23 NO SE MODIFICAN</a:t>
            </a:r>
            <a:endParaRPr lang="es-ES" dirty="0">
              <a:solidFill>
                <a:schemeClr val="bg1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2690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IDEAS GENERALES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Número de Reglas actualizadas </a:t>
            </a:r>
            <a:r>
              <a:rPr lang="es-ES" dirty="0"/>
              <a:t> De las 100 reglas de Brasilia, se han actualizado </a:t>
            </a:r>
            <a:r>
              <a:rPr lang="es-ES" i="1" dirty="0"/>
              <a:t>un total de 73 reglas de </a:t>
            </a:r>
            <a:r>
              <a:rPr lang="es-ES" i="1" dirty="0" smtClean="0"/>
              <a:t>Brasilia</a:t>
            </a:r>
            <a:endParaRPr lang="es-ES" dirty="0"/>
          </a:p>
          <a:p>
            <a:r>
              <a:rPr lang="es-ES" b="1" dirty="0" smtClean="0"/>
              <a:t>La </a:t>
            </a:r>
            <a:r>
              <a:rPr lang="es-ES" b="1" dirty="0"/>
              <a:t>actualización ha consistido</a:t>
            </a:r>
            <a:r>
              <a:rPr lang="es-ES" dirty="0"/>
              <a:t>:</a:t>
            </a:r>
          </a:p>
          <a:p>
            <a:pPr lvl="1"/>
            <a:r>
              <a:rPr lang="es-ES" dirty="0"/>
              <a:t>En introducir mejoras garantizando un lenguaje más inclusivo, con ampliaciones conceptuales y mejoras de estilo y lenguaje jurídico más directo.</a:t>
            </a:r>
          </a:p>
          <a:p>
            <a:pPr lvl="1"/>
            <a:r>
              <a:rPr lang="es-ES" dirty="0" smtClean="0"/>
              <a:t>Definir </a:t>
            </a:r>
            <a:r>
              <a:rPr lang="es-ES" dirty="0"/>
              <a:t>nuevos conceptos jurídicos y clarificando otros ya existentes. </a:t>
            </a:r>
          </a:p>
          <a:p>
            <a:pPr lvl="1"/>
            <a:r>
              <a:rPr lang="es-ES" dirty="0" smtClean="0"/>
              <a:t>Dotar </a:t>
            </a:r>
            <a:r>
              <a:rPr lang="es-ES" dirty="0"/>
              <a:t>a las reglas de mayor flexibilidad normativa con el fin de adaptarse a las circunstancias de cada país.</a:t>
            </a:r>
          </a:p>
          <a:p>
            <a:pPr lvl="1"/>
            <a:r>
              <a:rPr lang="es-ES" dirty="0" smtClean="0"/>
              <a:t>Ampliar </a:t>
            </a:r>
            <a:r>
              <a:rPr lang="es-ES" dirty="0"/>
              <a:t>de derechos y beneficiarios de las reglas.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768751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2400" dirty="0" smtClean="0"/>
              <a:t>PERSONAS DESTINATARIAS.- LENGUAJE INCLUSIVO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/>
              <a:t>(24) Serán destinatarios del contenido de las presentes Reglas </a:t>
            </a:r>
            <a:r>
              <a:rPr lang="es-ES" dirty="0">
                <a:solidFill>
                  <a:srgbClr val="FF0000"/>
                </a:solidFill>
              </a:rPr>
              <a:t>las siguientes personas </a:t>
            </a:r>
            <a:r>
              <a:rPr lang="es-ES" dirty="0"/>
              <a:t>: a) responsables del diseño, implementación y evaluación de políticas públicas dentro del sistema judicial; </a:t>
            </a:r>
            <a:r>
              <a:rPr lang="es-ES" dirty="0">
                <a:solidFill>
                  <a:srgbClr val="FF0000"/>
                </a:solidFill>
              </a:rPr>
              <a:t>b)  integrantes de la judicatura, fiscalía, defensoría pública, </a:t>
            </a:r>
            <a:r>
              <a:rPr lang="es-ES" dirty="0" err="1">
                <a:solidFill>
                  <a:srgbClr val="FF0000"/>
                </a:solidFill>
              </a:rPr>
              <a:t>procuradoría</a:t>
            </a:r>
            <a:r>
              <a:rPr lang="es-ES" dirty="0">
                <a:solidFill>
                  <a:srgbClr val="FF0000"/>
                </a:solidFill>
              </a:rPr>
              <a:t> y demás personal que laboren </a:t>
            </a:r>
            <a:r>
              <a:rPr lang="es-ES" dirty="0"/>
              <a:t>en el sistema de Administración de Justicia de conformidad con la legislación interna de cada país; </a:t>
            </a:r>
            <a:r>
              <a:rPr lang="es-ES" dirty="0">
                <a:solidFill>
                  <a:srgbClr val="FF0000"/>
                </a:solidFill>
              </a:rPr>
              <a:t>c) profesionales de la abogacía y Derecho</a:t>
            </a:r>
            <a:r>
              <a:rPr lang="es-ES" dirty="0"/>
              <a:t>, así como los Colegios y Agrupaciones de Abogados; </a:t>
            </a:r>
            <a:r>
              <a:rPr lang="es-ES" dirty="0">
                <a:solidFill>
                  <a:srgbClr val="FF0000"/>
                </a:solidFill>
              </a:rPr>
              <a:t>d) Las personas que desempeñan sus funciones en las instituciones de Ombudsman</a:t>
            </a:r>
            <a:r>
              <a:rPr lang="es-ES" dirty="0"/>
              <a:t>. e) Policías y servicios penitenciarios. f) Y, con carácter general, </a:t>
            </a:r>
            <a:r>
              <a:rPr lang="es-ES" dirty="0">
                <a:solidFill>
                  <a:srgbClr val="FF0000"/>
                </a:solidFill>
              </a:rPr>
              <a:t>los poderes públicos con competencias en administración de justicia, los operadores del sistema judicial y quienes intervienen de una u otra forma en su funcionamiento.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36596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ACCESO A JUSTICIA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REGLAS 25 A 30 EXISTEN LEVES MODIFICACIONES DE ESTILO JURÍDICO.</a:t>
            </a:r>
          </a:p>
          <a:p>
            <a:endParaRPr lang="es-ES_tradnl" dirty="0"/>
          </a:p>
          <a:p>
            <a:pPr algn="just"/>
            <a:r>
              <a:rPr lang="es-CR" dirty="0"/>
              <a:t>(26)  </a:t>
            </a:r>
            <a:r>
              <a:rPr lang="es-CR" dirty="0">
                <a:solidFill>
                  <a:srgbClr val="FF0000"/>
                </a:solidFill>
              </a:rPr>
              <a:t>Se promoverán, desde el primer contacto con las autoridades o con las Oficinas de Atención a la Víctima, todas las  actuaciones y apoyos necesarios destinados a proporcionar información básica sobre sus derechos, así como los procedimientos y requisitos para garantizar un efectivo acceso a justicia de las personas en condición de vulnerabilidad.</a:t>
            </a:r>
            <a:endParaRPr lang="es-ES" dirty="0">
              <a:solidFill>
                <a:srgbClr val="FF0000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067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2400" dirty="0" smtClean="0"/>
              <a:t>PROFUNDIZACIÓN EN EL CONTENIDO DE LA ASISTENCIA DE CALIDAD, ESPECIALIZADA Y GRATUITA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(31) Se promoverán acciones destinadas a garantizar la gratuidad y </a:t>
            </a:r>
            <a:r>
              <a:rPr lang="es-ES" dirty="0">
                <a:solidFill>
                  <a:srgbClr val="FF0000"/>
                </a:solidFill>
              </a:rPr>
              <a:t>confidencialidad de los servicios de asistencia  y apoyo técnico-jurídicos</a:t>
            </a:r>
            <a:r>
              <a:rPr lang="es-ES" dirty="0"/>
              <a:t> de calidad,  </a:t>
            </a:r>
            <a:r>
              <a:rPr lang="es-ES" dirty="0">
                <a:solidFill>
                  <a:srgbClr val="FF0000"/>
                </a:solidFill>
              </a:rPr>
              <a:t>facilitados por las Administraciones Públicas</a:t>
            </a:r>
            <a:r>
              <a:rPr lang="es-ES" dirty="0"/>
              <a:t>, a aquellas personas que se encuentran en la imposibilidad de afrontar los gastos con sus propios recursos y condiciones. </a:t>
            </a:r>
          </a:p>
          <a:p>
            <a:pPr algn="just"/>
            <a:r>
              <a:rPr lang="es-ES" dirty="0">
                <a:solidFill>
                  <a:srgbClr val="FF0000"/>
                </a:solidFill>
              </a:rPr>
              <a:t>Las personas menores de edad cuya madre sea víctima de género o  doméstica tendrán derecho a  medidas de asistencia y protección gratuitas.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63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2400" dirty="0" smtClean="0"/>
              <a:t>NUEVA REDACCIÓN DEL DERECHO AL INTÉRPRETE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/>
              <a:t>(32) Se garantizará </a:t>
            </a:r>
            <a:r>
              <a:rPr lang="es-ES" dirty="0">
                <a:solidFill>
                  <a:srgbClr val="FF0000"/>
                </a:solidFill>
              </a:rPr>
              <a:t>la asistencia gratuita de una persona  intérprete o traductora cuando quien hubiese de ser interrogada o debiera prestar alguna declaración incluso como testigo, o cuando fuere preciso darle a conocer personalmente alguna resolución o documento, no conozca, no hable o no entienda el idioma utilizado en la actuación judicial respectiva.</a:t>
            </a:r>
          </a:p>
          <a:p>
            <a:r>
              <a:rPr lang="es-ES" dirty="0">
                <a:solidFill>
                  <a:srgbClr val="FF0000"/>
                </a:solidFill>
              </a:rPr>
              <a:t>Este derecho será también aplicable a las personas con limitaciones auditivas o de expresión oral.</a:t>
            </a:r>
          </a:p>
          <a:p>
            <a:pPr marL="45720" indent="0">
              <a:buNone/>
            </a:pPr>
            <a:endParaRPr lang="es-ES" dirty="0"/>
          </a:p>
          <a:p>
            <a:r>
              <a:rPr lang="es-ES" dirty="0"/>
              <a:t>(33) Se revisarán las reglas de procedimiento para facilitar el acceso de las personas en condición de vulnerabilidad, adoptando aquellas medidas de organización y de gestión judicial que resulten conducentes a tal fin.</a:t>
            </a:r>
          </a:p>
          <a:p>
            <a:r>
              <a:rPr lang="es-ES" dirty="0">
                <a:solidFill>
                  <a:srgbClr val="FF0000"/>
                </a:solidFill>
              </a:rPr>
              <a:t>Las interpretaciones o traducciones orales o en lengua de signos, deberán ser registradas mediante la grabación audiovisual de la manifestación original y de la interpretación, o en su caso documentadas por escrito</a:t>
            </a:r>
            <a:r>
              <a:rPr lang="es-E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s-ES_tradnl" dirty="0" smtClean="0">
                <a:solidFill>
                  <a:schemeClr val="bg1"/>
                </a:solidFill>
              </a:rPr>
              <a:t>REGLAS 34 A 52 MERAS MODIFICACIONES DE TERMINOLOGÍA JURÍDICA , ESTILO Y ADAPTACIONES A LA NUEVA REDACCIÓN.</a:t>
            </a:r>
            <a:endParaRPr lang="es-ES" dirty="0">
              <a:solidFill>
                <a:schemeClr val="bg1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210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sz="2400" dirty="0" smtClean="0"/>
              <a:t>DERECHO A LA INFORMACIÓN DE ACTUACIONES JUDICIALES PARA DISCAPACITADOS CONFORME A LA CDPD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ES" dirty="0"/>
              <a:t>(53). </a:t>
            </a:r>
            <a:r>
              <a:rPr lang="es-ES" dirty="0">
                <a:solidFill>
                  <a:srgbClr val="FF0000"/>
                </a:solidFill>
              </a:rPr>
              <a:t>Quien sea parte en el proceso, o pueda llegar a serlo, tendrá derecho a recibir  aquella  información  que  resulte  pertinente  para  la  protección  de  sus  intereses. Los órganos competentes deben suministrar la información. </a:t>
            </a:r>
            <a:r>
              <a:rPr lang="es-ES" dirty="0"/>
              <a:t>Dicha información deberá incluir al menos:</a:t>
            </a:r>
          </a:p>
          <a:p>
            <a:pPr algn="just"/>
            <a:r>
              <a:rPr lang="es-ES" dirty="0"/>
              <a:t> • El tipo de apoyo o asistencia que puede recibir en el marco de las actuaciones judiciales </a:t>
            </a:r>
          </a:p>
          <a:p>
            <a:pPr algn="just"/>
            <a:r>
              <a:rPr lang="es-ES" dirty="0"/>
              <a:t>• Los derechos que puede ejercitar </a:t>
            </a:r>
            <a:r>
              <a:rPr lang="es-ES" dirty="0">
                <a:solidFill>
                  <a:srgbClr val="FF0000"/>
                </a:solidFill>
              </a:rPr>
              <a:t>individual o colectivamente </a:t>
            </a:r>
            <a:r>
              <a:rPr lang="es-ES" dirty="0"/>
              <a:t>en el seno del proceso </a:t>
            </a:r>
          </a:p>
          <a:p>
            <a:pPr algn="just"/>
            <a:r>
              <a:rPr lang="es-ES" dirty="0"/>
              <a:t>• La forma y condiciones en las que puede acceder a asesoramiento jurídico o a la asistencia técnico-jurídica gratuita en los casos en los que esta posibilidad sea contemplada por el ordenamiento existente </a:t>
            </a:r>
          </a:p>
          <a:p>
            <a:pPr algn="just"/>
            <a:r>
              <a:rPr lang="es-ES" b="1" dirty="0"/>
              <a:t>. </a:t>
            </a:r>
            <a:r>
              <a:rPr lang="es-ES" dirty="0">
                <a:solidFill>
                  <a:srgbClr val="FF0000"/>
                </a:solidFill>
              </a:rPr>
              <a:t>Se </a:t>
            </a:r>
            <a:r>
              <a:rPr lang="es-ES" dirty="0" smtClean="0">
                <a:solidFill>
                  <a:srgbClr val="FF0000"/>
                </a:solidFill>
              </a:rPr>
              <a:t>facilitara </a:t>
            </a:r>
            <a:r>
              <a:rPr lang="es-ES" dirty="0">
                <a:solidFill>
                  <a:srgbClr val="FF0000"/>
                </a:solidFill>
              </a:rPr>
              <a:t>a las personas con discapacidad información dirigida al público en general, de manera oportuna y sin costo adicional, en formatos accesibles y con las tecnologías adecuadas a los diferentes tipos de discapacidad;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057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2400" dirty="0"/>
              <a:t>DERECHO A LA INFORMACIÓN DE ACTUACIONES JUDICIALES PARA DISCAPACITADOS CONFORME A LA </a:t>
            </a:r>
            <a:r>
              <a:rPr lang="es-ES_tradnl" sz="2400" dirty="0" smtClean="0"/>
              <a:t>CDPD (II)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CR" dirty="0"/>
              <a:t>(54) Se deberá prestar la información desde el inicio del proceso y durante toda su tramitación, incluso desde el primer contacto con las autoridades policiales cuando se trate de un procedimiento penal  </a:t>
            </a:r>
            <a:r>
              <a:rPr lang="es-CR" dirty="0">
                <a:solidFill>
                  <a:srgbClr val="FF0000"/>
                </a:solidFill>
              </a:rPr>
              <a:t>así como los procedimientos y requisitos para garantizar un efectivo </a:t>
            </a:r>
            <a:r>
              <a:rPr lang="es-CR" b="1" dirty="0">
                <a:solidFill>
                  <a:srgbClr val="FF0000"/>
                </a:solidFill>
              </a:rPr>
              <a:t>acceso a justicia</a:t>
            </a:r>
            <a:r>
              <a:rPr lang="es-CR" dirty="0">
                <a:solidFill>
                  <a:srgbClr val="FF0000"/>
                </a:solidFill>
              </a:rPr>
              <a:t> de las personas en condición de vulnerabilidad</a:t>
            </a:r>
            <a:r>
              <a:rPr lang="es-CR" dirty="0" smtClean="0">
                <a:solidFill>
                  <a:srgbClr val="FF0000"/>
                </a:solidFill>
              </a:rPr>
              <a:t>.</a:t>
            </a:r>
          </a:p>
          <a:p>
            <a:pPr marL="45720" indent="0" algn="just">
              <a:buNone/>
            </a:pPr>
            <a:endParaRPr lang="es-ES" dirty="0"/>
          </a:p>
          <a:p>
            <a:pPr algn="just"/>
            <a:r>
              <a:rPr lang="es-CR" dirty="0"/>
              <a:t>(55) La información se prestará de acuerdo a las circunstancias determinantes de la condición de vulnerabilidad, y de manera tal </a:t>
            </a:r>
            <a:r>
              <a:rPr lang="es-CR" dirty="0">
                <a:solidFill>
                  <a:srgbClr val="FF0000"/>
                </a:solidFill>
              </a:rPr>
              <a:t>que se garantice que llegue a conocimiento de la persona destinataria.  Los Estados garantizarán la creación y desarrollo de oficinas de información </a:t>
            </a:r>
            <a:r>
              <a:rPr lang="es-CR" dirty="0"/>
              <a:t>y otras entidades creadas al efecto. Asimismo se deberá de promover la utilización de las nuevas tecnologías de la información  para posibilitar la adaptación a la concreta situación de vulnerabilidad.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343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2400" dirty="0" smtClean="0"/>
              <a:t>DISPOSICIONES ESPECÍFICAS RELATIVAS A LA VÍCTIMA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/>
              <a:t>(57) </a:t>
            </a:r>
            <a:r>
              <a:rPr lang="es-ES" dirty="0">
                <a:solidFill>
                  <a:srgbClr val="FF0000"/>
                </a:solidFill>
              </a:rPr>
              <a:t>Cuando exista riesgo para la vida,  la integridad psicofísica y/o patrimonio  de la víctima se le informará de todas las decisiones judiciales que puedan afectar a su seguridad y,  en  todo  caso,  de  aquéllas  que  se  refieran  a  la  puesta  en  libertad  de  la  persona  inculpada  o  condenada,  especialmente  en  los  supuestos  de  violencia  intrafamiliar.  Se garantizarán mecanismos de prevención para evitar la </a:t>
            </a:r>
            <a:r>
              <a:rPr lang="es-ES" dirty="0" err="1">
                <a:solidFill>
                  <a:srgbClr val="FF0000"/>
                </a:solidFill>
              </a:rPr>
              <a:t>revictimización</a:t>
            </a:r>
            <a:r>
              <a:rPr lang="es-ES" dirty="0">
                <a:solidFill>
                  <a:srgbClr val="FF0000"/>
                </a:solidFill>
              </a:rPr>
              <a:t> y sistema de protección y atención para víctimas y testigos</a:t>
            </a:r>
            <a:r>
              <a:rPr lang="es-ES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es-ES_tradnl" dirty="0">
              <a:solidFill>
                <a:srgbClr val="FF0000"/>
              </a:solidFill>
            </a:endParaRPr>
          </a:p>
          <a:p>
            <a:pPr algn="just"/>
            <a:r>
              <a:rPr lang="es-ES" dirty="0"/>
              <a:t>(58)  </a:t>
            </a:r>
            <a:r>
              <a:rPr lang="es-ES" dirty="0">
                <a:solidFill>
                  <a:srgbClr val="FF0000"/>
                </a:solidFill>
              </a:rPr>
              <a:t>Toda persona en condición de vulnerabilidad tiene el derecho a entender y ser entendida.</a:t>
            </a:r>
          </a:p>
          <a:p>
            <a:pPr algn="just"/>
            <a:endParaRPr lang="es-ES" dirty="0" smtClean="0">
              <a:solidFill>
                <a:srgbClr val="FF0000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054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2400" dirty="0"/>
              <a:t>DISPOSICIONES ESPECÍFICAS RELATIVAS A LA </a:t>
            </a:r>
            <a:r>
              <a:rPr lang="es-ES_tradnl" sz="2400" dirty="0" smtClean="0"/>
              <a:t>VÍCTIMA (II)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(59) </a:t>
            </a:r>
            <a:r>
              <a:rPr lang="es-ES" dirty="0">
                <a:solidFill>
                  <a:srgbClr val="FF0000"/>
                </a:solidFill>
              </a:rPr>
              <a:t>Se procurará que el instrumento de notificación sea acompañado de un documento en formato accesible, según la condición de discapacidad conforme a los avances tecnológicos que ordenen idónea y comprensiblemente la comunicación a la persona destinataria.</a:t>
            </a:r>
          </a:p>
          <a:p>
            <a:endParaRPr lang="es-ES_tradnl" dirty="0" smtClean="0"/>
          </a:p>
          <a:p>
            <a:pPr algn="just"/>
            <a:r>
              <a:rPr lang="es-ES_tradnl" dirty="0"/>
              <a:t> </a:t>
            </a:r>
            <a:r>
              <a:rPr lang="es-ES_tradnl" dirty="0" smtClean="0"/>
              <a:t>REGLAS 60 A 77 MERAS MODIFICACIONES DE ESTILO ASÍ COMO DE CONCORDANCIA CON LOS NUEVOS CONCEPTOS PROPORCIONADOS.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074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2400" dirty="0" smtClean="0"/>
              <a:t>DECLARACIÓN DE LOS MENORES DE EDAD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ES" dirty="0"/>
              <a:t>(78)  En  los  actos  judiciales  en  los  que  </a:t>
            </a:r>
            <a:r>
              <a:rPr lang="es-ES" dirty="0">
                <a:solidFill>
                  <a:srgbClr val="FF0000"/>
                </a:solidFill>
              </a:rPr>
              <a:t>intervengan personas menores  de edad se tendrá en cuenta </a:t>
            </a:r>
            <a:r>
              <a:rPr lang="es-ES" dirty="0"/>
              <a:t>su edad y desarrollo integral.</a:t>
            </a:r>
          </a:p>
          <a:p>
            <a:pPr algn="just"/>
            <a:r>
              <a:rPr lang="es-ES" dirty="0">
                <a:solidFill>
                  <a:srgbClr val="FF0000"/>
                </a:solidFill>
              </a:rPr>
              <a:t>A tales fines los actos judiciales:</a:t>
            </a:r>
          </a:p>
          <a:p>
            <a:pPr lvl="0" algn="just"/>
            <a:r>
              <a:rPr lang="es-CR" dirty="0">
                <a:solidFill>
                  <a:srgbClr val="FF0000"/>
                </a:solidFill>
              </a:rPr>
              <a:t>se realizarán en espacios amigables, incluyéndose la posibilidad de que puedan ser escuchados sin estar presentes en la sala mediante la utilización de tecnologías de la comunicación. </a:t>
            </a:r>
            <a:endParaRPr lang="es-ES" dirty="0">
              <a:solidFill>
                <a:srgbClr val="FF0000"/>
              </a:solidFill>
            </a:endParaRPr>
          </a:p>
          <a:p>
            <a:pPr lvl="0" algn="just"/>
            <a:r>
              <a:rPr lang="es-CR" dirty="0">
                <a:solidFill>
                  <a:srgbClr val="FF0000"/>
                </a:solidFill>
              </a:rPr>
              <a:t>Se facilitarán la comprensión, utilizando un lenguaje sencillo.</a:t>
            </a:r>
            <a:endParaRPr lang="es-ES" dirty="0">
              <a:solidFill>
                <a:srgbClr val="FF0000"/>
              </a:solidFill>
            </a:endParaRPr>
          </a:p>
          <a:p>
            <a:pPr lvl="0" algn="just"/>
            <a:r>
              <a:rPr lang="es-CR" dirty="0">
                <a:solidFill>
                  <a:srgbClr val="FF0000"/>
                </a:solidFill>
              </a:rPr>
              <a:t>Se evitarán  los  formalismos  innecesarios,  tales  como  la  toga, la distancia física con el tribunal y otros similares. </a:t>
            </a:r>
            <a:endParaRPr lang="es-ES" dirty="0" smtClean="0">
              <a:solidFill>
                <a:srgbClr val="FF0000"/>
              </a:solidFill>
            </a:endParaRPr>
          </a:p>
          <a:p>
            <a:pPr algn="just"/>
            <a:endParaRPr lang="es-ES_tradnl" dirty="0">
              <a:solidFill>
                <a:srgbClr val="FF0000"/>
              </a:solidFill>
            </a:endParaRPr>
          </a:p>
          <a:p>
            <a:pPr algn="just"/>
            <a:r>
              <a:rPr lang="es-ES_tradnl" dirty="0" smtClean="0"/>
              <a:t>REGLAS 79 Y 80 MERAS MODIFICACIONES DE ESTILO Y ADAPTACIÓN A CONCEPTOS PREVIAMENTE DEFINIDOS.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18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2400" dirty="0" smtClean="0"/>
              <a:t>MAYOR AMPLITUD DERECHO DE RESERVA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(80)  Cuando  el  respeto  de  los  derechos  de  la  persona  en  condición  de  vulnerabilidad   lo   aconseje,   </a:t>
            </a:r>
            <a:r>
              <a:rPr lang="es-ES" dirty="0">
                <a:solidFill>
                  <a:srgbClr val="FF0000"/>
                </a:solidFill>
              </a:rPr>
              <a:t>podrán  adoptarse las medidas necesarias para su protección, y en particular la   posibilidad   de   que   las   actuaciones  jurisdiccionales  orales  y  escritas  no  sean  públicas,  de  tal  manera  que solamente puedan acceder a su contenido las personas involucradas,   así como impedir la difusión de cualquier información que pueda facilitar la identificación de las  personas en situación de vulnerabilidad.</a:t>
            </a:r>
          </a:p>
          <a:p>
            <a:r>
              <a:rPr lang="es-ES_tradnl" dirty="0" smtClean="0"/>
              <a:t>REGLAS 81 Y 82 MERAS MODIFICACIONES DE ESTILO Y PRECISIÓN TERMINOLOGÍCA.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735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2800" dirty="0" smtClean="0"/>
              <a:t>MODIFICACIONES ORIENTADAS A LA AMPLIACIÓN CONCEPTUAL. LENGUAJE INCLUSIVO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-para el reconocimiento de derechos humanos en </a:t>
            </a:r>
            <a:r>
              <a:rPr lang="es-ES" b="1" dirty="0" smtClean="0"/>
              <a:t>general</a:t>
            </a:r>
          </a:p>
          <a:p>
            <a:pPr marL="45720" indent="0">
              <a:buNone/>
            </a:pPr>
            <a:endParaRPr lang="es-ES" dirty="0"/>
          </a:p>
          <a:p>
            <a:pPr algn="just"/>
            <a:r>
              <a:rPr lang="es-CR" dirty="0"/>
              <a:t>(1) Las presentes Reglas tienen como objetivo garantizar las condiciones de acceso efectivo a la justicia de las personas en condición de vulnerabilidad, sin discriminación alguna, englobando el conjunto de políticas, medidas, facilidades y apoyos que les permitan el pleno ejercicio </a:t>
            </a:r>
            <a:r>
              <a:rPr lang="es-CR" dirty="0">
                <a:solidFill>
                  <a:srgbClr val="FF0000"/>
                </a:solidFill>
              </a:rPr>
              <a:t>y goce de los Derechos Humanos y de los servicios del sistema judicial</a:t>
            </a:r>
            <a:r>
              <a:rPr lang="es-CR" dirty="0"/>
              <a:t>.</a:t>
            </a:r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845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2400" dirty="0" smtClean="0"/>
              <a:t>MAYOR CONTUDENCIA EN LA PROHIBICIÓN DE DATOS DE CARÁCTER PERSONAL.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(83) En las  situaciones  de  especial  </a:t>
            </a:r>
            <a:r>
              <a:rPr lang="es-ES" dirty="0">
                <a:solidFill>
                  <a:srgbClr val="FF0000"/>
                </a:solidFill>
              </a:rPr>
              <a:t>vulnerabilidad  deberá evitarse la divulgación y publicidad de los datos de carácter personal de quienes se encuentran en esa  condición.</a:t>
            </a:r>
          </a:p>
          <a:p>
            <a:r>
              <a:rPr lang="es-ES" dirty="0"/>
              <a:t> </a:t>
            </a:r>
          </a:p>
          <a:p>
            <a:pPr algn="just"/>
            <a:r>
              <a:rPr lang="es-ES" dirty="0"/>
              <a:t>(84) </a:t>
            </a:r>
            <a:r>
              <a:rPr lang="es-ES" dirty="0">
                <a:solidFill>
                  <a:srgbClr val="FF0000"/>
                </a:solidFill>
              </a:rPr>
              <a:t>Se garantizará la protección  de los datos personales contenidos  en  soporte  digital  o  en  otros  que  permitan  su  tratamiento automatizado. </a:t>
            </a:r>
          </a:p>
          <a:p>
            <a:r>
              <a:rPr lang="es-ES" dirty="0"/>
              <a:t> </a:t>
            </a:r>
            <a:r>
              <a:rPr lang="es-ES" dirty="0" smtClean="0"/>
              <a:t>REGLAS 85 A 96 MERAS MODIFICACIONES DE ESTILO Y DE MEJORA DE REDACCIÓN.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21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3200" dirty="0" smtClean="0"/>
              <a:t>DIFUSIÓN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(97)   </a:t>
            </a:r>
            <a:r>
              <a:rPr lang="es-ES" dirty="0">
                <a:solidFill>
                  <a:srgbClr val="FF0000"/>
                </a:solidFill>
              </a:rPr>
              <a:t>Se   elaborará periódicamente   un   catálogo   de   instrumentos   internacionales, en formatos físicos  y digitales accesibles,    referidos a cada uno de los sectores o grupos mencionados anteriormente</a:t>
            </a:r>
            <a:r>
              <a:rPr lang="es-ES" dirty="0" smtClean="0">
                <a:solidFill>
                  <a:srgbClr val="FF0000"/>
                </a:solidFill>
              </a:rPr>
              <a:t>.</a:t>
            </a:r>
          </a:p>
          <a:p>
            <a:pPr marL="45720" indent="0" algn="just">
              <a:buNone/>
            </a:pPr>
            <a:endParaRPr lang="es-ES" dirty="0"/>
          </a:p>
          <a:p>
            <a:pPr algn="just"/>
            <a:r>
              <a:rPr lang="es-ES" dirty="0" smtClean="0"/>
              <a:t>(</a:t>
            </a:r>
            <a:r>
              <a:rPr lang="es-ES" dirty="0"/>
              <a:t>98) Se promoverá la difusión de estas Reglas </a:t>
            </a:r>
            <a:r>
              <a:rPr lang="es-ES" dirty="0">
                <a:solidFill>
                  <a:srgbClr val="FF0000"/>
                </a:solidFill>
              </a:rPr>
              <a:t>entre las personas e instituciones destinatarias definidas en la Sección 3ª del Capítulo I.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8651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2400" dirty="0" smtClean="0"/>
              <a:t>FUNCIONES COMISIÓN DE SEGUIMIENTO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/>
            <a:r>
              <a:rPr lang="es-ES" sz="4300" dirty="0"/>
              <a:t>(100) Se constituirá una Comisión de Seguimiento con las siguientes finalidades</a:t>
            </a:r>
            <a:r>
              <a:rPr lang="es-ES" sz="4300" dirty="0" smtClean="0"/>
              <a:t>:</a:t>
            </a:r>
          </a:p>
          <a:p>
            <a:pPr algn="just"/>
            <a:endParaRPr lang="es-ES" sz="4300" dirty="0"/>
          </a:p>
          <a:p>
            <a:pPr algn="just"/>
            <a:r>
              <a:rPr lang="es-ES" sz="4300" dirty="0"/>
              <a:t> • Elevar a cada Plenario de la Cumbre un informe sobre la aplicación de las presentes Reglas.</a:t>
            </a:r>
          </a:p>
          <a:p>
            <a:pPr algn="just"/>
            <a:r>
              <a:rPr lang="es-ES" sz="4300" dirty="0"/>
              <a:t> • Proponer un Plan Marco de Actividades, a efectos de garantizar el seguimiento a las tareas de implementación del contenido de las presentes reglas en cada país. </a:t>
            </a:r>
          </a:p>
          <a:p>
            <a:pPr algn="just"/>
            <a:r>
              <a:rPr lang="es-ES" sz="4300" dirty="0"/>
              <a:t>• A través de los órganos correspondientes de la Cumbre, promover ante los organismos internacionales hemisféricos y regionales, así como ante las Cumbres de Presidentes y Jefes de Estado de Iberoamérica, la definición, elaboración, adopción y fortalecimiento de políticas públicas que promuevan el mejoramiento de las condiciones de acceso a la justicia por parte de las personas en condición de vulnerabilidad. </a:t>
            </a:r>
          </a:p>
          <a:p>
            <a:pPr algn="just"/>
            <a:r>
              <a:rPr lang="es-ES" sz="4300" dirty="0"/>
              <a:t>• Proponer modificaciones y actualizaciones al contenido de estas Reglas</a:t>
            </a:r>
          </a:p>
          <a:p>
            <a:pPr algn="just"/>
            <a:r>
              <a:rPr lang="es-ES" sz="4300" dirty="0">
                <a:solidFill>
                  <a:srgbClr val="FF0000"/>
                </a:solidFill>
              </a:rPr>
              <a:t>. Canalizar las iniciativas de formación y difusión sobre las Reglas en el ámbito de la comunidad jurídica Iberoamérica</a:t>
            </a:r>
          </a:p>
          <a:p>
            <a:pPr algn="just"/>
            <a:r>
              <a:rPr lang="es-ES" sz="4300" dirty="0">
                <a:solidFill>
                  <a:srgbClr val="FF0000"/>
                </a:solidFill>
              </a:rPr>
              <a:t>. Proponer la convocatoria de un concurso de buenas prácticas en el ámbito de la comunidad jurídica iberoamericana.</a:t>
            </a:r>
          </a:p>
          <a:p>
            <a:pPr algn="just"/>
            <a:r>
              <a:rPr lang="es-ES" sz="3500" dirty="0"/>
              <a:t>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5693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dirty="0" smtClean="0"/>
              <a:t>MUCHAS GRACIAS POR SU ATENCIÓN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31" name="Picture 7" descr="C:\Users\cpalacio\AppData\Local\Microsoft\Windows\Temporary Internet Files\Content.IE5\2C2I51K1\scale-306515_960_72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52935"/>
            <a:ext cx="6264696" cy="309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36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2800" dirty="0"/>
              <a:t>MODIFICACIONES ORIENTADAS A LA AMPLIACIÓN CONCEPTUAL. LENGUAJE INCLUSIVO</a:t>
            </a:r>
            <a:endParaRPr lang="es-ES" sz="28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CR" b="1" dirty="0"/>
              <a:t>respeto a la  dignidad.</a:t>
            </a:r>
            <a:endParaRPr lang="es-ES" dirty="0"/>
          </a:p>
          <a:p>
            <a:pPr marL="45720" indent="0">
              <a:buNone/>
            </a:pPr>
            <a:endParaRPr lang="es-ES" dirty="0"/>
          </a:p>
          <a:p>
            <a:r>
              <a:rPr lang="es-CR" dirty="0"/>
              <a:t>(2) Se recomienda la elaboración, aprobación, implementación y fortalecimiento de políticas públicas que garanticen el acceso a la justicia de las personas en condición de vulnerabilidad. Los servidores y operadores del sistema de justicia otorgarán a las personas en condición de vulnerabilidad un trato </a:t>
            </a:r>
            <a:r>
              <a:rPr lang="es-CR" dirty="0">
                <a:solidFill>
                  <a:srgbClr val="FF0000"/>
                </a:solidFill>
              </a:rPr>
              <a:t>digno, adecuando el servicio </a:t>
            </a:r>
            <a:r>
              <a:rPr lang="es-CR" dirty="0"/>
              <a:t>a sus circunstancias singulares. 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3697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04665"/>
            <a:ext cx="7315200" cy="2294148"/>
          </a:xfrm>
        </p:spPr>
        <p:txBody>
          <a:bodyPr>
            <a:noAutofit/>
          </a:bodyPr>
          <a:lstStyle/>
          <a:p>
            <a:r>
              <a:rPr lang="es-ES" sz="2400" b="1" dirty="0" smtClean="0"/>
              <a:t/>
            </a:r>
            <a:br>
              <a:rPr lang="es-ES" sz="2400" b="1" dirty="0" smtClean="0"/>
            </a:br>
            <a:r>
              <a:rPr lang="es-ES" sz="2400" b="1" dirty="0"/>
              <a:t/>
            </a:r>
            <a:br>
              <a:rPr lang="es-ES" sz="2400" b="1" dirty="0"/>
            </a:br>
            <a:r>
              <a:rPr lang="es-ES" sz="2400" b="1" dirty="0" smtClean="0"/>
              <a:t/>
            </a:r>
            <a:br>
              <a:rPr lang="es-ES" sz="2400" b="1" dirty="0" smtClean="0"/>
            </a:br>
            <a:r>
              <a:rPr lang="es-ES" sz="2400" b="1" dirty="0"/>
              <a:t/>
            </a:r>
            <a:br>
              <a:rPr lang="es-ES" sz="2400" b="1" dirty="0"/>
            </a:br>
            <a:r>
              <a:rPr lang="es-ES" sz="2400" b="1" dirty="0" smtClean="0"/>
              <a:t/>
            </a:r>
            <a:br>
              <a:rPr lang="es-ES" sz="2400" b="1" dirty="0" smtClean="0"/>
            </a:br>
            <a:r>
              <a:rPr lang="es-ES" sz="2400" b="1" dirty="0"/>
              <a:t/>
            </a:r>
            <a:br>
              <a:rPr lang="es-ES" sz="2400" b="1" dirty="0"/>
            </a:br>
            <a:r>
              <a:rPr lang="es-ES" sz="2400" b="1" dirty="0" smtClean="0"/>
              <a:t/>
            </a:r>
            <a:br>
              <a:rPr lang="es-ES" sz="2400" b="1" dirty="0" smtClean="0"/>
            </a:br>
            <a:r>
              <a:rPr lang="es-ES" sz="2400" b="1" dirty="0"/>
              <a:t/>
            </a:r>
            <a:br>
              <a:rPr lang="es-ES" sz="2400" b="1" dirty="0"/>
            </a:br>
            <a:r>
              <a:rPr lang="es-ES" sz="2400" b="1" dirty="0" smtClean="0"/>
              <a:t>NUEVO CONCEPTO DE CONDICIÓN DE VULNERABILIDAD, EN SU CLÁUSULA GENERAL, INCLUYENDO A GRUPOS Y CAPACIDADES</a:t>
            </a:r>
            <a:br>
              <a:rPr lang="es-ES" sz="2400" b="1" dirty="0" smtClean="0"/>
            </a:br>
            <a:r>
              <a:rPr lang="es-ES" sz="2400" dirty="0"/>
              <a:t/>
            </a:r>
            <a:br>
              <a:rPr lang="es-ES" sz="2400" dirty="0"/>
            </a:b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R" dirty="0"/>
              <a:t>(3) </a:t>
            </a:r>
            <a:r>
              <a:rPr lang="es-CR" dirty="0">
                <a:solidFill>
                  <a:srgbClr val="FF0000"/>
                </a:solidFill>
              </a:rPr>
              <a:t>Una persona o grupo de personas se encuentran en condición de vulnerabilidad, cuando su capacidad para prevenir, resistir o sobreponerse a un impacto que les sitúe en situación de riesgo, no está desarrollada o se encuentra limitada, por circunstancias diversas</a:t>
            </a:r>
            <a:r>
              <a:rPr lang="es-CR" dirty="0"/>
              <a:t>, para ejercitar con plenitud ante el sistema de justicia los derechos reconocidos por el ordenamiento jurídico. 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293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2400" dirty="0" smtClean="0"/>
              <a:t>VISIBILIDAD EN LAS REGLAS Y ELEVACIÓN A CATEGORÍA PROPIA DE NUEVOS FACTORES DE VULNERABILIDAD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(4) Podrán constituir causas de vulnerabilidad, entre otras, las siguientes: la edad, la discapacidad, la pertenencia a comunidades indígenas, </a:t>
            </a:r>
            <a:r>
              <a:rPr lang="es-ES" dirty="0">
                <a:solidFill>
                  <a:srgbClr val="FF0000"/>
                </a:solidFill>
              </a:rPr>
              <a:t>a otras diversidades étnicas – culturales</a:t>
            </a:r>
            <a:r>
              <a:rPr lang="es-ES" dirty="0"/>
              <a:t>, entre ellas, las personas afrodescendientes, así como  la victimización, la migración, la condición de refugio y el desplazamiento interno, la pobreza, el género, la orientación sexual e identidad de género y la privación de libertad.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0255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2800" dirty="0" smtClean="0"/>
              <a:t>MODIFICACIONES DIRIGIDAS A LOGRAR UNA MAYOR FLEXIBILIDAD NORMATIVA PARA  ADAPTARSE A LAS CIRCUNSTANCIAS DE CADA PAÍS.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CR" dirty="0"/>
              <a:t>(5) Se considera niño, niña y adolescente a toda persona menor de dieciocho  años de edad, salvo que haya alcanzado antes la mayoría de edad </a:t>
            </a:r>
            <a:r>
              <a:rPr lang="es-CR" dirty="0">
                <a:solidFill>
                  <a:srgbClr val="FF0000"/>
                </a:solidFill>
              </a:rPr>
              <a:t>en virtud del ordenamiento jurídico nacional e internacional aplicable. </a:t>
            </a:r>
            <a:r>
              <a:rPr lang="es-CR" dirty="0"/>
              <a:t>Todo niño, niña y adolescente debe ser objeto de una especial tutela por parte de los órganos del sistema de justicia en consideración a su desarrollo evolutivo</a:t>
            </a:r>
            <a:r>
              <a:rPr lang="es-CR" dirty="0" smtClean="0"/>
              <a:t>.</a:t>
            </a:r>
          </a:p>
          <a:p>
            <a:pPr algn="just"/>
            <a:endParaRPr lang="es-ES" dirty="0"/>
          </a:p>
          <a:p>
            <a:r>
              <a:rPr lang="es-ES_tradnl" dirty="0" smtClean="0"/>
              <a:t> INCLUSIÓN EL INTERÉS DE LA PERSONA MENOR DE EDAD</a:t>
            </a:r>
          </a:p>
          <a:p>
            <a:r>
              <a:rPr lang="es-CR" dirty="0"/>
              <a:t>(</a:t>
            </a:r>
            <a:r>
              <a:rPr lang="es-CR" dirty="0">
                <a:solidFill>
                  <a:srgbClr val="FF0000"/>
                </a:solidFill>
              </a:rPr>
              <a:t>5) –in fine - Prevalecerá el interés superior de las personas menores de edad cuando interactúan con el sistema de justicia.</a:t>
            </a:r>
            <a:endParaRPr lang="es-ES" dirty="0">
              <a:solidFill>
                <a:srgbClr val="FF0000"/>
              </a:solidFill>
            </a:endParaRPr>
          </a:p>
          <a:p>
            <a:endParaRPr lang="es-ES_tradnl" dirty="0" smtClean="0">
              <a:solidFill>
                <a:srgbClr val="FF0000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199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2400" dirty="0" smtClean="0"/>
              <a:t>PROFUNDIZAR EN FACTORES DE VULNERABILIDAD DEL ENVEJECIMIENTO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(6) El envejecimiento también puede constituir una causa de vulnerabilidad cuando la persona adulta mayor encuentre especiales dificultades, atendiendo a sus capacidades funcionales </a:t>
            </a:r>
            <a:r>
              <a:rPr lang="es-ES" dirty="0">
                <a:solidFill>
                  <a:srgbClr val="FF0000"/>
                </a:solidFill>
              </a:rPr>
              <a:t>y/o barreras producto del entorno económico y social</a:t>
            </a:r>
            <a:r>
              <a:rPr lang="es-ES" dirty="0"/>
              <a:t>, para ejercitar sus derechos ante el sistema de justicia con pleno respeto a su dignidad.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4551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s-ES_tradnl" sz="2400" dirty="0" smtClean="0"/>
              <a:t>REDEFINICIÓN DEL CONCEPTO DE DISCAPACIDAD MÁS ACORDE CON LOS TÉRMINOS DE LAS CONVENCIONES INTERNACIONALES, INTERAMERICANA Y SOBRE LOS DERECHOS DE LAS PERSONAS CON DISCAPACIDAD. CONCEPTOS DE PERDURABILIDAD EN LA DISCAPACIDAD.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(7) </a:t>
            </a:r>
            <a:r>
              <a:rPr lang="es-ES" dirty="0">
                <a:solidFill>
                  <a:srgbClr val="FF0000"/>
                </a:solidFill>
              </a:rPr>
              <a:t>Se entiende por discapacidad la situación que resulta de la interacción entre las personas con deficiencias  físicas, psicosociales, intelectuales o sensoriales a largo plazo, y cualquier tipo de barreras de su entorno que limiten o impidan su participación plena y efectiva en la sociedad, en igualdad de condiciones con las demás. </a:t>
            </a:r>
          </a:p>
          <a:p>
            <a:pPr algn="just"/>
            <a:r>
              <a:rPr lang="es-CR" dirty="0">
                <a:solidFill>
                  <a:srgbClr val="FF0000"/>
                </a:solidFill>
              </a:rPr>
              <a:t>A los efectos de estar reglas, también se encuentran en situación de discapacidad aquellas personas que de manera temporal presenten tales deficiencias que les limiten o impidan el acceso a la justicia en igual de condiciones con las demás.</a:t>
            </a:r>
            <a:endParaRPr lang="es-ES" dirty="0">
              <a:solidFill>
                <a:srgbClr val="FF0000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01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a">
  <a:themeElements>
    <a:clrScheme name="Perspectiv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5974</TotalTime>
  <Words>3276</Words>
  <Application>Microsoft Office PowerPoint</Application>
  <PresentationFormat>Presentación en pantalla (4:3)</PresentationFormat>
  <Paragraphs>133</Paragraphs>
  <Slides>33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6" baseType="lpstr">
      <vt:lpstr>Arial</vt:lpstr>
      <vt:lpstr>Wingdings</vt:lpstr>
      <vt:lpstr>Perspectiva</vt:lpstr>
      <vt:lpstr>Presentación guía sobre la ACTUALIZACIÓN DE LAS CIEN  REGLAS DE BRASILIA   versión aprobada en la XIX CJI San Francisco de Quito (Ecuador), abril 2018</vt:lpstr>
      <vt:lpstr>IDEAS GENERALES</vt:lpstr>
      <vt:lpstr>MODIFICACIONES ORIENTADAS A LA AMPLIACIÓN CONCEPTUAL. LENGUAJE INCLUSIVO</vt:lpstr>
      <vt:lpstr>MODIFICACIONES ORIENTADAS A LA AMPLIACIÓN CONCEPTUAL. LENGUAJE INCLUSIVO</vt:lpstr>
      <vt:lpstr>        NUEVO CONCEPTO DE CONDICIÓN DE VULNERABILIDAD, EN SU CLÁUSULA GENERAL, INCLUYENDO A GRUPOS Y CAPACIDADES  </vt:lpstr>
      <vt:lpstr>VISIBILIDAD EN LAS REGLAS Y ELEVACIÓN A CATEGORÍA PROPIA DE NUEVOS FACTORES DE VULNERABILIDAD</vt:lpstr>
      <vt:lpstr>MODIFICACIONES DIRIGIDAS A LOGRAR UNA MAYOR FLEXIBILIDAD NORMATIVA PARA  ADAPTARSE A LAS CIRCUNSTANCIAS DE CADA PAÍS.</vt:lpstr>
      <vt:lpstr>PROFUNDIZAR EN FACTORES DE VULNERABILIDAD DEL ENVEJECIMIENTO</vt:lpstr>
      <vt:lpstr>REDEFINICIÓN DEL CONCEPTO DE DISCAPACIDAD MÁS ACORDE CON LOS TÉRMINOS DE LAS CONVENCIONES INTERNACIONALES, INTERAMERICANA Y SOBRE LOS DERECHOS DE LAS PERSONAS CON DISCAPACIDAD. CONCEPTOS DE PERDURABILIDAD EN LA DISCAPACIDAD.</vt:lpstr>
      <vt:lpstr>AMPLIACIÓN DE DERECHOS EN MATERIA DE TRATAMIENTO DE DISCAPACIDAD</vt:lpstr>
      <vt:lpstr>INCLUSIÓN DE FACTOR DE VULNERABILIDAD EL IDIOMA EN PUEBLOS INDÍGENAS</vt:lpstr>
      <vt:lpstr>BENEFICIARIOS DE LAS REGLAS : PERSONAS AFRODESCENDIENTES Y DIVERSIDADES ÉTNICAS Y CULTURALES</vt:lpstr>
      <vt:lpstr>CONCEPTO AMPLIO DE VÍCTIMA</vt:lpstr>
      <vt:lpstr>ACTUALIZACIÓN DE ESTILO Y LENGUAJE MÁS DIRECTO</vt:lpstr>
      <vt:lpstr>TRABAJADORES MIGRANTES Y CLARIDAD EN LA DEFENSA DE SU ACCESO A LA JUSTICIA</vt:lpstr>
      <vt:lpstr>CLARIFICACIÓN DEL CONCEPTO DE DESPLAZAMIENTO INTERNO</vt:lpstr>
      <vt:lpstr>CONCRECIÓN DE MEDIDAS QUE FACILITEN EL ACCESO A LA JUSTICIA EN CASOS DE POBREZA</vt:lpstr>
      <vt:lpstr>REDEFINICIÓN DEL CONCEPTO DE VIOLENCIA CONTRA LA MUJER</vt:lpstr>
      <vt:lpstr>MEDIDAS NECESARIAS PARA ELIMINAR LA DISCRIMINACIÓN CONTRA LA MUJER EN EL ACCESO AL SISTEMA DE JUSTICIA</vt:lpstr>
      <vt:lpstr>PERSONAS DESTINATARIAS.- LENGUAJE INCLUSIVO</vt:lpstr>
      <vt:lpstr>ACCESO A JUSTICIA</vt:lpstr>
      <vt:lpstr>PROFUNDIZACIÓN EN EL CONTENIDO DE LA ASISTENCIA DE CALIDAD, ESPECIALIZADA Y GRATUITA</vt:lpstr>
      <vt:lpstr>NUEVA REDACCIÓN DEL DERECHO AL INTÉRPRETE</vt:lpstr>
      <vt:lpstr>DERECHO A LA INFORMACIÓN DE ACTUACIONES JUDICIALES PARA DISCAPACITADOS CONFORME A LA CDPD</vt:lpstr>
      <vt:lpstr>DERECHO A LA INFORMACIÓN DE ACTUACIONES JUDICIALES PARA DISCAPACITADOS CONFORME A LA CDPD (II)</vt:lpstr>
      <vt:lpstr>DISPOSICIONES ESPECÍFICAS RELATIVAS A LA VÍCTIMA</vt:lpstr>
      <vt:lpstr>DISPOSICIONES ESPECÍFICAS RELATIVAS A LA VÍCTIMA (II)</vt:lpstr>
      <vt:lpstr>DECLARACIÓN DE LOS MENORES DE EDAD</vt:lpstr>
      <vt:lpstr>MAYOR AMPLITUD DERECHO DE RESERVA</vt:lpstr>
      <vt:lpstr>MAYOR CONTUDENCIA EN LA PROHIBICIÓN DE DATOS DE CARÁCTER PERSONAL.</vt:lpstr>
      <vt:lpstr>DIFUSIÓN</vt:lpstr>
      <vt:lpstr>FUNCIONES COMISIÓN DE SEGUIMIENTO</vt:lpstr>
      <vt:lpstr>MUCHAS GRACIAS POR SU ATENCIÓN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ACTUALIZACIÓN REGLAS DE BRASILIA</dc:title>
  <dc:creator>Cristina Palacios Jareño</dc:creator>
  <cp:lastModifiedBy>Maria Ventura Martinez</cp:lastModifiedBy>
  <cp:revision>45</cp:revision>
  <dcterms:created xsi:type="dcterms:W3CDTF">2017-11-10T10:26:45Z</dcterms:created>
  <dcterms:modified xsi:type="dcterms:W3CDTF">2019-06-11T14:11:09Z</dcterms:modified>
</cp:coreProperties>
</file>